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68" r:id="rId2"/>
    <p:sldId id="264" r:id="rId3"/>
    <p:sldId id="257" r:id="rId4"/>
    <p:sldId id="275" r:id="rId5"/>
    <p:sldId id="277" r:id="rId6"/>
    <p:sldId id="285" r:id="rId7"/>
    <p:sldId id="258" r:id="rId8"/>
    <p:sldId id="278" r:id="rId9"/>
    <p:sldId id="276" r:id="rId10"/>
    <p:sldId id="283" r:id="rId11"/>
    <p:sldId id="284" r:id="rId12"/>
    <p:sldId id="282" r:id="rId13"/>
    <p:sldId id="269" r:id="rId14"/>
    <p:sldId id="261" r:id="rId15"/>
    <p:sldId id="262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jVHAbUNWmOk9t4f4P/xHYFpe+sI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nestdivine74@gmail.com" initials="" lastIdx="7" clrIdx="0">
    <p:extLst>
      <p:ext uri="{19B8F6BF-5375-455C-9EA6-DF929625EA0E}">
        <p15:presenceInfo xmlns:p15="http://schemas.microsoft.com/office/powerpoint/2012/main" userId="3012ee44e532148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79" autoAdjust="0"/>
  </p:normalViewPr>
  <p:slideViewPr>
    <p:cSldViewPr snapToGrid="0">
      <p:cViewPr varScale="1">
        <p:scale>
          <a:sx n="89" d="100"/>
          <a:sy n="89" d="100"/>
        </p:scale>
        <p:origin x="14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57" Type="http://customschemas.google.com/relationships/presentationmetadata" Target="meta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5086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Cluster Analysis &amp; conclusions: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learned that different types of preprocessing can be utilized to perform a variety of further analysis especially depending on the type and variety of data that is collected.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power plants gives a wide range of initial attributes.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Courier New" panose="02070309020205020404" pitchFamily="49" charset="0"/>
              <a:buChar char="o"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Once K values are determined even if using the optimum value (i.e. 3) doesn’t translate to accurate clusters. So we played around with different values until we got a proper fit. The best fit from my perspective came with the value of k=7.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718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represents Power Plants across the U.S.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Pulled from ArcGIS Living Atlas Federal User Community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Regulated by federal departments and available for public consumption.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770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data is broken down by Geographic location, fuel source, Total installed/max Cap, &amp; individual fuel source capacity by site. 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Contains 12,007 sites.</a:t>
            </a:r>
            <a:endParaRPr lang="es-C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708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Preprocessing Techniques: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Categorical to numerical (Label Encoding)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Selection of relevant attributes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Install MW, Latitude, Longitude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1431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 Learning Technique: K-means Clustering: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Performed the elbow method to determine optimum values of k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values of 3, 5 &amp; 7 to fit the data into visually correct values. 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6852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Machine Learning Technique: K-means Clustering: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Performed the elbow method to determine optimum values of k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Used values of 3, 5 &amp; 7 to fit the data into visually correct values. 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505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6833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Preprocessing Techniques: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Categorical to numerical (Label Encoding)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Selection of relevant attributes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Install MW, Latitude, Longitude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618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Preprocessing Techniques: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Categorical to numerical (Label Encoding)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Selection of relevant attributes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Install MW, Latitude, Longitude</a:t>
            </a:r>
            <a:endParaRPr lang="es-CO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98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0277153-A740-94DA-7668-6AF19538E3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785" y="539750"/>
            <a:ext cx="11111636" cy="5777707"/>
          </a:xfrm>
        </p:spPr>
        <p:txBody>
          <a:bodyPr/>
          <a:lstStyle>
            <a:lvl1pPr marL="0" indent="0">
              <a:buNone/>
              <a:defRPr spc="300"/>
            </a:lvl1pPr>
          </a:lstStyle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4DB3E-81EF-4C17-836F-C6DEB5EE6D71}" type="datetime1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-1174335" y="3158711"/>
            <a:ext cx="2888458" cy="539785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" y="6356351"/>
            <a:ext cx="539785" cy="501649"/>
          </a:xfrm>
        </p:spPr>
        <p:txBody>
          <a:bodyPr/>
          <a:lstStyle/>
          <a:p>
            <a:fld id="{A8596CA1-BD47-46A7-A6BC-9EF913415F8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5ED22E-E7BA-610D-99F9-E71FE671D3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85" y="2766219"/>
            <a:ext cx="11111636" cy="1325563"/>
          </a:xfrm>
        </p:spPr>
        <p:txBody>
          <a:bodyPr>
            <a:noAutofit/>
          </a:bodyPr>
          <a:lstStyle>
            <a:lvl1pPr algn="ctr">
              <a:defRPr sz="7200"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dirty="0"/>
              <a:t>Your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0CCBCCD-E6D2-6EC3-899A-63745B5813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85" y="4150519"/>
            <a:ext cx="11111636" cy="438944"/>
          </a:xfrm>
        </p:spPr>
        <p:txBody>
          <a:bodyPr>
            <a:normAutofit/>
          </a:bodyPr>
          <a:lstStyle>
            <a:lvl1pPr marL="0" indent="0" algn="ctr">
              <a:buNone/>
              <a:defRPr sz="2000" spc="150">
                <a:effectLst>
                  <a:outerShdw blurRad="444500" dist="3810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</a:lstStyle>
          <a:p>
            <a:pPr lvl="0"/>
            <a:r>
              <a:rPr lang="en-US" dirty="0"/>
              <a:t>YOUR SUBTITLE</a:t>
            </a:r>
          </a:p>
        </p:txBody>
      </p:sp>
    </p:spTree>
    <p:extLst>
      <p:ext uri="{BB962C8B-B14F-4D97-AF65-F5344CB8AC3E}">
        <p14:creationId xmlns:p14="http://schemas.microsoft.com/office/powerpoint/2010/main" val="256575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.arcgis.com/en/pro-app/latest/tool-reference/spatial-statistics/multivariate-clustering.htm" TargetMode="External"/><Relationship Id="rId2" Type="http://schemas.openxmlformats.org/officeDocument/2006/relationships/hyperlink" Target="https://montclair.maps.arcgis.com/home/item.html?id=b063316fac7345dba4bae96eaa813b2f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emf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Low angle view of tall buildings&#10;&#10;Description automatically generated">
            <a:extLst>
              <a:ext uri="{FF2B5EF4-FFF2-40B4-BE49-F238E27FC236}">
                <a16:creationId xmlns:a16="http://schemas.microsoft.com/office/drawing/2014/main" id="{D91DF260-A538-3C1A-E0BD-37F12D9AE3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0" b="11000"/>
          <a:stretch/>
        </p:blipFill>
        <p:spPr>
          <a:xfrm>
            <a:off x="825271" y="836602"/>
            <a:ext cx="10540733" cy="5480855"/>
          </a:xfrm>
        </p:spPr>
      </p:pic>
      <p:sp>
        <p:nvSpPr>
          <p:cNvPr id="5" name="Gradient">
            <a:extLst>
              <a:ext uri="{FF2B5EF4-FFF2-40B4-BE49-F238E27FC236}">
                <a16:creationId xmlns:a16="http://schemas.microsoft.com/office/drawing/2014/main" id="{C9BB864C-F01F-5F63-E6BE-FE99CF56F96F}"/>
              </a:ext>
            </a:extLst>
          </p:cNvPr>
          <p:cNvSpPr/>
          <p:nvPr/>
        </p:nvSpPr>
        <p:spPr>
          <a:xfrm>
            <a:off x="825633" y="836245"/>
            <a:ext cx="10540733" cy="54812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Montserrat Medium" panose="00000600000000000000" pitchFamily="2" charset="0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92D4CAF0-9F21-FE76-67CE-4941686C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093" y="3067039"/>
            <a:ext cx="10048336" cy="1281026"/>
          </a:xfrm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latin typeface="Raleway" pitchFamily="2" charset="0"/>
                <a:ea typeface="Times New Roman"/>
                <a:cs typeface="Times New Roman"/>
                <a:sym typeface="Times New Roman"/>
              </a:rPr>
              <a:t>Supervised Learning for Power Plant Energy Generation in </a:t>
            </a:r>
            <a:r>
              <a:rPr lang="en-US" sz="2800" b="1">
                <a:solidFill>
                  <a:schemeClr val="bg1"/>
                </a:solidFill>
                <a:latin typeface="Raleway" pitchFamily="2" charset="0"/>
                <a:ea typeface="Times New Roman"/>
                <a:cs typeface="Times New Roman"/>
                <a:sym typeface="Times New Roman"/>
              </a:rPr>
              <a:t>the US </a:t>
            </a:r>
            <a:r>
              <a:rPr lang="en-US" sz="2800" b="1" dirty="0">
                <a:solidFill>
                  <a:schemeClr val="bg1"/>
                </a:solidFill>
                <a:latin typeface="Raleway" pitchFamily="2" charset="0"/>
                <a:ea typeface="Times New Roman"/>
                <a:cs typeface="Times New Roman"/>
                <a:sym typeface="Times New Roman"/>
              </a:rPr>
              <a:t>Python Vs ArcGIS</a:t>
            </a:r>
            <a:endParaRPr lang="en-US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3" name="subtitile">
            <a:extLst>
              <a:ext uri="{FF2B5EF4-FFF2-40B4-BE49-F238E27FC236}">
                <a16:creationId xmlns:a16="http://schemas.microsoft.com/office/drawing/2014/main" id="{AFDF8562-8F0E-31EE-5B42-32ECAD42E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9571" y="4077478"/>
            <a:ext cx="10471727" cy="5411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spc="0" dirty="0">
                <a:solidFill>
                  <a:schemeClr val="bg1"/>
                </a:solidFill>
                <a:latin typeface="Raleway" pitchFamily="2" charset="0"/>
              </a:rPr>
              <a:t>Cristian Noriega Monsalve, Blessing Austin-Gabriel, Ernest </a:t>
            </a:r>
            <a:r>
              <a:rPr lang="en-US" sz="1600" spc="0" dirty="0" err="1">
                <a:solidFill>
                  <a:schemeClr val="bg1"/>
                </a:solidFill>
                <a:latin typeface="Raleway" pitchFamily="2" charset="0"/>
              </a:rPr>
              <a:t>Chianumba</a:t>
            </a:r>
            <a:r>
              <a:rPr lang="en-US" sz="1600" spc="0" dirty="0">
                <a:solidFill>
                  <a:schemeClr val="bg1"/>
                </a:solidFill>
                <a:latin typeface="Raleway" pitchFamily="2" charset="0"/>
              </a:rPr>
              <a:t>, </a:t>
            </a:r>
            <a:r>
              <a:rPr lang="en-US" sz="1600" spc="0" dirty="0" err="1">
                <a:solidFill>
                  <a:schemeClr val="bg1"/>
                </a:solidFill>
                <a:latin typeface="Raleway" pitchFamily="2" charset="0"/>
              </a:rPr>
              <a:t>Rolih</a:t>
            </a:r>
            <a:r>
              <a:rPr lang="en-US" sz="1600" spc="0" dirty="0">
                <a:solidFill>
                  <a:schemeClr val="bg1"/>
                </a:solidFill>
                <a:latin typeface="Raleway" pitchFamily="2" charset="0"/>
              </a:rPr>
              <a:t> Ferdinand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B12BB-AE22-1FE7-408B-E6276BDDF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031591" y="3015968"/>
            <a:ext cx="2888458" cy="825271"/>
          </a:xfrm>
        </p:spPr>
        <p:txBody>
          <a:bodyPr/>
          <a:lstStyle/>
          <a:p>
            <a:r>
              <a:rPr lang="en-US" sz="2000" dirty="0">
                <a:latin typeface="Raleway Black" pitchFamily="2" charset="0"/>
              </a:rPr>
              <a:t>Machine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BB28A-20C6-C0D0-387F-5555EB24B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96CA1-BD47-46A7-A6BC-9EF913415F88}" type="slidenum">
              <a:rPr lang="en-US" smtClean="0">
                <a:latin typeface="Montserrat Medium" panose="00000600000000000000" pitchFamily="2" charset="0"/>
              </a:rPr>
              <a:t>1</a:t>
            </a:fld>
            <a:endParaRPr lang="en-US">
              <a:latin typeface="Montserrat Medium" panose="000006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578AE-C5EB-9418-034A-FAC48F505B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17" b="1532"/>
          <a:stretch/>
        </p:blipFill>
        <p:spPr>
          <a:xfrm>
            <a:off x="376530" y="383551"/>
            <a:ext cx="1324451" cy="2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8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uiExpand="1" build="p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1A2F-FFB3-2FE5-3533-50270541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D12E79-6E41-02BF-55D2-E374FA0770C2}"/>
              </a:ext>
            </a:extLst>
          </p:cNvPr>
          <p:cNvSpPr/>
          <p:nvPr/>
        </p:nvSpPr>
        <p:spPr>
          <a:xfrm>
            <a:off x="0" y="0"/>
            <a:ext cx="3718517" cy="70491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74716-DE44-1A04-3134-544AA944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4910"/>
            <a:ext cx="3461455" cy="6373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Distribution Results by Prime Source and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1A9AD-806C-9403-51B4-82738F7F7B73}"/>
              </a:ext>
            </a:extLst>
          </p:cNvPr>
          <p:cNvSpPr txBox="1"/>
          <p:nvPr/>
        </p:nvSpPr>
        <p:spPr>
          <a:xfrm>
            <a:off x="404278" y="3676469"/>
            <a:ext cx="20914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0"/>
              </a:rPr>
              <a:t>Classification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</a:rPr>
              <a:t>PrimSource</a:t>
            </a:r>
            <a:endParaRPr lang="es-CO" dirty="0">
              <a:latin typeface="Raleway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DF7E5C-E3B0-B0FF-D6A6-BD58964F489D}"/>
              </a:ext>
            </a:extLst>
          </p:cNvPr>
          <p:cNvCxnSpPr>
            <a:cxnSpLocks/>
          </p:cNvCxnSpPr>
          <p:nvPr/>
        </p:nvCxnSpPr>
        <p:spPr>
          <a:xfrm>
            <a:off x="305927" y="3488590"/>
            <a:ext cx="6014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CC52B2-00A7-EE1B-78B0-117ADD2C9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17" y="1213188"/>
            <a:ext cx="4090273" cy="39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21A3DF-62EF-663D-CF77-EE465B6FB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725" y="1348996"/>
            <a:ext cx="3869348" cy="37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B2CD1E-F6E2-1603-15B1-EAFA3827F2CC}"/>
              </a:ext>
            </a:extLst>
          </p:cNvPr>
          <p:cNvSpPr txBox="1">
            <a:spLocks/>
          </p:cNvSpPr>
          <p:nvPr/>
        </p:nvSpPr>
        <p:spPr>
          <a:xfrm>
            <a:off x="4216046" y="4297680"/>
            <a:ext cx="6586915" cy="155690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96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1A2F-FFB3-2FE5-3533-50270541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D12E79-6E41-02BF-55D2-E374FA0770C2}"/>
              </a:ext>
            </a:extLst>
          </p:cNvPr>
          <p:cNvSpPr/>
          <p:nvPr/>
        </p:nvSpPr>
        <p:spPr>
          <a:xfrm>
            <a:off x="0" y="0"/>
            <a:ext cx="3718517" cy="70491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74716-DE44-1A04-3134-544AA944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4910"/>
            <a:ext cx="3461455" cy="6373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Distribution Results by Prime Source and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D1A9AD-806C-9403-51B4-82738F7F7B73}"/>
              </a:ext>
            </a:extLst>
          </p:cNvPr>
          <p:cNvSpPr txBox="1"/>
          <p:nvPr/>
        </p:nvSpPr>
        <p:spPr>
          <a:xfrm>
            <a:off x="404278" y="3676469"/>
            <a:ext cx="20914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0"/>
              </a:rPr>
              <a:t>Classification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</a:rPr>
              <a:t>PrimSource</a:t>
            </a:r>
            <a:endParaRPr lang="es-CO" dirty="0">
              <a:latin typeface="Raleway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DF7E5C-E3B0-B0FF-D6A6-BD58964F489D}"/>
              </a:ext>
            </a:extLst>
          </p:cNvPr>
          <p:cNvCxnSpPr>
            <a:cxnSpLocks/>
          </p:cNvCxnSpPr>
          <p:nvPr/>
        </p:nvCxnSpPr>
        <p:spPr>
          <a:xfrm>
            <a:off x="305927" y="3488590"/>
            <a:ext cx="6014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6B2CD1E-F6E2-1603-15B1-EAFA3827F2CC}"/>
              </a:ext>
            </a:extLst>
          </p:cNvPr>
          <p:cNvSpPr txBox="1">
            <a:spLocks/>
          </p:cNvSpPr>
          <p:nvPr/>
        </p:nvSpPr>
        <p:spPr>
          <a:xfrm>
            <a:off x="4216046" y="4297680"/>
            <a:ext cx="6586915" cy="155690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endParaRPr lang="en-US" sz="1800" dirty="0">
              <a:latin typeface="Raleway" pitchFamily="2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1B468F6-705B-469D-D2E6-14BE23A01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13" y="598233"/>
            <a:ext cx="4741980" cy="425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4BE25-E5B9-DFE7-C50A-CD13E25B607D}"/>
              </a:ext>
            </a:extLst>
          </p:cNvPr>
          <p:cNvSpPr txBox="1"/>
          <p:nvPr/>
        </p:nvSpPr>
        <p:spPr>
          <a:xfrm>
            <a:off x="5855215" y="4856170"/>
            <a:ext cx="45729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0"/>
              </a:rPr>
              <a:t>Top three primary source for the top 10 states</a:t>
            </a:r>
            <a:endParaRPr lang="es-CO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640A9F-6727-BD68-37EA-D78CDBA2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069" y="-143679"/>
            <a:ext cx="11103429" cy="1087672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Non-Renewable Energy – Heat Maps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A8BD6-3A62-1D29-C6B5-8EE8D0CA7D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56043" y="3469815"/>
            <a:ext cx="4792641" cy="33881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6A8BD6-3A62-1D29-C6B5-8EE8D0CA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02412" y="976029"/>
            <a:ext cx="4489587" cy="3173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6A8BD6-3A62-1D29-C6B5-8EE8D0CA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182" y="1045650"/>
            <a:ext cx="4146378" cy="29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9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640A9F-6727-BD68-37EA-D78CDBA2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825" y="-143382"/>
            <a:ext cx="11103429" cy="10876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Renewable Energy – Heat Maps</a:t>
            </a:r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A8BD6-3A62-1D29-C6B5-8EE8D0CA7D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31514" y="3546520"/>
            <a:ext cx="4639246" cy="3279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6A8BD6-3A62-1D29-C6B5-8EE8D0CA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76030"/>
            <a:ext cx="4310743" cy="29313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6A8BD6-3A62-1D29-C6B5-8EE8D0CA7D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02412" y="976029"/>
            <a:ext cx="4489588" cy="31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9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E5687-672F-268D-DDC4-18982AF34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3838-E81C-65F8-E890-D32C58FE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3EBAD-EABE-776D-0483-73345BE90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kern="100" dirty="0">
                <a:latin typeface="Raleway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Solar power plants represent an important feature in energy generation because is the greatest power plant in the US (42%)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kern="100" dirty="0">
                <a:effectLst/>
                <a:latin typeface="Raleway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The classification of the State in the random forest takes the coordinates as the greater feature importance. It is expected because the state is a place in the US. The coordinates are followed by the ‘</a:t>
            </a:r>
            <a:r>
              <a:rPr lang="en-US" sz="1600" kern="100" dirty="0" err="1">
                <a:effectLst/>
                <a:latin typeface="Raleway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Install_MW</a:t>
            </a:r>
            <a:r>
              <a:rPr lang="en-US" sz="1600" kern="100" dirty="0">
                <a:effectLst/>
                <a:latin typeface="Raleway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” which is due to the energy generation by State; every state has a different amount of energy generation (e.g. Texas is the greatest energy </a:t>
            </a:r>
            <a:r>
              <a:rPr lang="en-US" sz="1600" kern="100" dirty="0" err="1">
                <a:effectLst/>
                <a:latin typeface="Raleway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generatior</a:t>
            </a:r>
            <a:r>
              <a:rPr lang="en-US" sz="1600" kern="100" dirty="0">
                <a:effectLst/>
                <a:latin typeface="Raleway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in the US).</a:t>
            </a: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1600" kern="100" dirty="0">
                <a:latin typeface="Raleway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Wind energy importance is because the majority comes from states in the middle of the country (Iowa, Oklahoma, Illinois)</a:t>
            </a:r>
            <a:endParaRPr lang="en-US" sz="1600" dirty="0">
              <a:effectLst/>
              <a:latin typeface="Raleway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39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5CD6-4F7F-8791-EC21-53C8EA429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B0521-C4D9-DA36-3450-1D2BE775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BBB8B-1D70-D329-545E-EAF908322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aleway" pitchFamily="2" charset="0"/>
                <a:hlinkClick r:id="rId2"/>
              </a:rPr>
              <a:t>https://montclair.maps.arcgis.com/home/item.html?id=b063316fac7345dba4bae96eaa813b2f</a:t>
            </a:r>
            <a:r>
              <a:rPr lang="en-US" dirty="0">
                <a:latin typeface="Raleway" pitchFamily="2" charset="0"/>
              </a:rPr>
              <a:t> (US Power Plants Data source)</a:t>
            </a:r>
          </a:p>
          <a:p>
            <a:r>
              <a:rPr lang="en-US" dirty="0">
                <a:latin typeface="Raleway" pitchFamily="2" charset="0"/>
                <a:hlinkClick r:id="rId3"/>
              </a:rPr>
              <a:t>https://pro.arcgis.com/en/pro-app/latest/tool-reference/spatial-statistics/multivariate-clustering.htm</a:t>
            </a:r>
            <a:r>
              <a:rPr lang="en-US" dirty="0">
                <a:latin typeface="Raleway" pitchFamily="2" charset="0"/>
              </a:rPr>
              <a:t> (ArcGIS - Multivariate Clustering Tool)</a:t>
            </a:r>
          </a:p>
        </p:txBody>
      </p:sp>
    </p:spTree>
    <p:extLst>
      <p:ext uri="{BB962C8B-B14F-4D97-AF65-F5344CB8AC3E}">
        <p14:creationId xmlns:p14="http://schemas.microsoft.com/office/powerpoint/2010/main" val="4242195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699F0-49EB-80E2-AD62-C2386CEA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FE8F-BD9A-B7B1-B379-6BB8B9EBE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215"/>
            <a:ext cx="10515600" cy="516048"/>
          </a:xfrm>
        </p:spPr>
        <p:txBody>
          <a:bodyPr>
            <a:normAutofit/>
          </a:bodyPr>
          <a:lstStyle/>
          <a:p>
            <a:pPr algn="ctr"/>
            <a:r>
              <a:rPr lang="en-US" sz="2800" b="1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Dataset Visualization</a:t>
            </a:r>
            <a:endParaRPr lang="en-US" sz="2800" b="1" dirty="0">
              <a:solidFill>
                <a:schemeClr val="tx1"/>
              </a:solidFill>
              <a:effectLst>
                <a:outerShdw blurRad="508000" dist="381000" dir="5400000" algn="t" rotWithShape="0">
                  <a:prstClr val="black">
                    <a:alpha val="30000"/>
                  </a:prstClr>
                </a:outerShdw>
              </a:effectLst>
              <a:latin typeface="Raleway" pitchFamily="2" charset="0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D7E386-522B-FB75-1538-E8BF8241A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365" y="1043989"/>
            <a:ext cx="8821270" cy="47700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AD684-A43A-DDF7-102B-8D333F5ADE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17" b="1532"/>
          <a:stretch/>
        </p:blipFill>
        <p:spPr>
          <a:xfrm>
            <a:off x="376530" y="383551"/>
            <a:ext cx="1324451" cy="2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23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31F3E-7F0B-38F0-9461-8BC98BDE4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AADA2-F56B-D295-BE20-737F16C64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746" y="944563"/>
            <a:ext cx="8739730" cy="1990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BA0253-2A1B-F885-195B-B487BD9A8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746" y="3209926"/>
            <a:ext cx="8739730" cy="14409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590BB9-0275-4001-AD59-8B5968AE555C}"/>
              </a:ext>
            </a:extLst>
          </p:cNvPr>
          <p:cNvSpPr/>
          <p:nvPr/>
        </p:nvSpPr>
        <p:spPr>
          <a:xfrm>
            <a:off x="1" y="5050970"/>
            <a:ext cx="12192000" cy="18070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AA2EB2-C808-5F32-BC4A-EBBC847F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8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Data Set Description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87FCDF-12FA-9E42-4075-22BA9BFAF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24" y="242684"/>
            <a:ext cx="1756257" cy="46885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3B742B-BA15-7B1C-01D3-99477A5B99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17" b="1532"/>
          <a:stretch/>
        </p:blipFill>
        <p:spPr>
          <a:xfrm>
            <a:off x="10691574" y="96220"/>
            <a:ext cx="1324451" cy="2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11A2F-FFB3-2FE5-3533-502705415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ED12E79-6E41-02BF-55D2-E374FA0770C2}"/>
              </a:ext>
            </a:extLst>
          </p:cNvPr>
          <p:cNvSpPr/>
          <p:nvPr/>
        </p:nvSpPr>
        <p:spPr>
          <a:xfrm>
            <a:off x="0" y="0"/>
            <a:ext cx="3718517" cy="70491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74716-DE44-1A04-3134-544AA944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4910"/>
            <a:ext cx="3461455" cy="637309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Preprocessing Techniques:</a:t>
            </a:r>
            <a:br>
              <a:rPr lang="en-US" sz="20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</a:br>
            <a:r>
              <a:rPr lang="en-US" sz="20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Feature Selection &amp; Standardization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DD9FD4-DBAF-B1F4-95B0-29DB44250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766" y="1208767"/>
            <a:ext cx="2305050" cy="2686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D1A9AD-806C-9403-51B4-82738F7F7B73}"/>
              </a:ext>
            </a:extLst>
          </p:cNvPr>
          <p:cNvSpPr txBox="1"/>
          <p:nvPr/>
        </p:nvSpPr>
        <p:spPr>
          <a:xfrm>
            <a:off x="404279" y="3676469"/>
            <a:ext cx="18605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aleway" pitchFamily="2" charset="0"/>
              </a:rPr>
              <a:t>Classification: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aleway" pitchFamily="2" charset="0"/>
              </a:rPr>
              <a:t>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Raleway" pitchFamily="2" charset="0"/>
              </a:rPr>
              <a:t>PrimSource</a:t>
            </a:r>
            <a:endParaRPr lang="es-CO" dirty="0">
              <a:latin typeface="Raleway" pitchFamily="2" charset="0"/>
            </a:endParaRPr>
          </a:p>
          <a:p>
            <a:endParaRPr lang="es-CO" dirty="0">
              <a:latin typeface="Raleway" pitchFamily="2" charset="0"/>
            </a:endParaRPr>
          </a:p>
          <a:p>
            <a:r>
              <a:rPr lang="es-CO" dirty="0" err="1">
                <a:latin typeface="Raleway" pitchFamily="2" charset="0"/>
              </a:rPr>
              <a:t>Regression</a:t>
            </a:r>
            <a:r>
              <a:rPr lang="es-CO" dirty="0">
                <a:latin typeface="Raleway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>
                <a:latin typeface="Raleway" pitchFamily="2" charset="0"/>
              </a:rPr>
              <a:t>Install_MW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F6BA61-D562-F549-0416-5E0AB4E517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932"/>
          <a:stretch/>
        </p:blipFill>
        <p:spPr>
          <a:xfrm>
            <a:off x="7178065" y="413388"/>
            <a:ext cx="4601217" cy="4206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E7F67D-1185-2C51-668A-D46A1C832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559" y="998851"/>
            <a:ext cx="3734321" cy="5144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C8DF78-825E-59B8-CA83-0816130A68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312"/>
          <a:stretch/>
        </p:blipFill>
        <p:spPr>
          <a:xfrm>
            <a:off x="7159012" y="1791734"/>
            <a:ext cx="4620270" cy="4667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6C890B-104F-A9FD-5819-27191E375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040" y="2510889"/>
            <a:ext cx="3753374" cy="4953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FBF05C-C59A-E89A-F25D-143BD2B354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8065" y="3270430"/>
            <a:ext cx="4077269" cy="4667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7FEC3AD-6BFF-409B-27D4-FDC4C11A13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6611" y="3873598"/>
            <a:ext cx="3696216" cy="4953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9DED8E-8C97-96F6-A23B-A6BC36A961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3185" y="5309742"/>
            <a:ext cx="2305372" cy="2476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2EA465-30B4-AA8F-BAE0-67ABBBC69C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92579" y="5629328"/>
            <a:ext cx="3286584" cy="2381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7A94F8-6DC3-C8D3-C62E-8880500F56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7688" y="6011287"/>
            <a:ext cx="9335803" cy="25721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DF7E5C-E3B0-B0FF-D6A6-BD58964F489D}"/>
              </a:ext>
            </a:extLst>
          </p:cNvPr>
          <p:cNvCxnSpPr>
            <a:cxnSpLocks/>
          </p:cNvCxnSpPr>
          <p:nvPr/>
        </p:nvCxnSpPr>
        <p:spPr>
          <a:xfrm>
            <a:off x="305927" y="3488590"/>
            <a:ext cx="6014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1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88EE4-5CBB-D46F-CB9A-F7BA99E9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981B2-3820-237D-F137-C1F4E3A0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Machine Learning Technique: Decision Tree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35E6A1-C4F8-AA86-3602-1CC025DFFAFD}"/>
              </a:ext>
            </a:extLst>
          </p:cNvPr>
          <p:cNvSpPr txBox="1">
            <a:spLocks/>
          </p:cNvSpPr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3166D-8B56-200E-ECD2-D872ADE6B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435" y="675973"/>
            <a:ext cx="2546136" cy="1960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80923-72EE-7F5A-D8CD-D360F4531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435" y="2915898"/>
            <a:ext cx="3012673" cy="306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3C345D-F2AD-4923-C97C-52917F7CC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581" y="100424"/>
            <a:ext cx="2276332" cy="41317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6BEA64-A3F1-CFC3-1AA7-511899F1A4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8101" y="3877216"/>
            <a:ext cx="3102768" cy="33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6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88EE4-5CBB-D46F-CB9A-F7BA99E9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E84BFE-6BA2-572C-159A-C601A374CE4D}"/>
              </a:ext>
            </a:extLst>
          </p:cNvPr>
          <p:cNvSpPr/>
          <p:nvPr/>
        </p:nvSpPr>
        <p:spPr>
          <a:xfrm>
            <a:off x="0" y="0"/>
            <a:ext cx="3718517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981B2-3820-237D-F137-C1F4E3A0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27" y="89103"/>
            <a:ext cx="2780088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Machine Learning: Decision Tree Visualization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0A46D0-8109-0042-F3AB-A3BC3EC9FB11}"/>
              </a:ext>
            </a:extLst>
          </p:cNvPr>
          <p:cNvCxnSpPr>
            <a:cxnSpLocks/>
          </p:cNvCxnSpPr>
          <p:nvPr/>
        </p:nvCxnSpPr>
        <p:spPr>
          <a:xfrm>
            <a:off x="305927" y="3933239"/>
            <a:ext cx="6014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AE3F4B-ABEF-6169-79D8-4C62D7451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15" y="723150"/>
            <a:ext cx="7245265" cy="364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7DC24-4263-6B24-4B8D-0E99964D6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865" y="4677032"/>
            <a:ext cx="7112129" cy="14578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0495628-40E8-6E01-0BA9-A0ED43007F55}"/>
              </a:ext>
            </a:extLst>
          </p:cNvPr>
          <p:cNvSpPr txBox="1">
            <a:spLocks/>
          </p:cNvSpPr>
          <p:nvPr/>
        </p:nvSpPr>
        <p:spPr>
          <a:xfrm>
            <a:off x="4921982" y="3589971"/>
            <a:ext cx="5307134" cy="778453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Decision Tree Results for the Primary Source</a:t>
            </a:r>
          </a:p>
        </p:txBody>
      </p:sp>
    </p:spTree>
    <p:extLst>
      <p:ext uri="{BB962C8B-B14F-4D97-AF65-F5344CB8AC3E}">
        <p14:creationId xmlns:p14="http://schemas.microsoft.com/office/powerpoint/2010/main" val="273294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88EE4-5CBB-D46F-CB9A-F7BA99E9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with blue bars&#10;&#10;Description automatically generated">
            <a:extLst>
              <a:ext uri="{FF2B5EF4-FFF2-40B4-BE49-F238E27FC236}">
                <a16:creationId xmlns:a16="http://schemas.microsoft.com/office/drawing/2014/main" id="{6F7191DF-2547-A3B5-F428-7F94B87AE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838" y="730250"/>
            <a:ext cx="3392488" cy="2782888"/>
          </a:xfrm>
          <a:prstGeom prst="rect">
            <a:avLst/>
          </a:prstGeom>
        </p:spPr>
      </p:pic>
      <p:pic>
        <p:nvPicPr>
          <p:cNvPr id="8" name="Picture 7" descr="A graph with text on it&#10;&#10;Description automatically generated">
            <a:extLst>
              <a:ext uri="{FF2B5EF4-FFF2-40B4-BE49-F238E27FC236}">
                <a16:creationId xmlns:a16="http://schemas.microsoft.com/office/drawing/2014/main" id="{1C98F97C-ED4A-4BAD-503B-D65668BF0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38" y="3581400"/>
            <a:ext cx="3392488" cy="2401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B861F3-C09D-A929-BF4B-FEECF796B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838" y="6051550"/>
            <a:ext cx="3392488" cy="239713"/>
          </a:xfrm>
          <a:prstGeom prst="rect">
            <a:avLst/>
          </a:prstGeom>
        </p:spPr>
      </p:pic>
      <p:pic>
        <p:nvPicPr>
          <p:cNvPr id="10" name="Picture 9" descr="A graph with blue bars&#10;&#10;Description automatically generated">
            <a:extLst>
              <a:ext uri="{FF2B5EF4-FFF2-40B4-BE49-F238E27FC236}">
                <a16:creationId xmlns:a16="http://schemas.microsoft.com/office/drawing/2014/main" id="{99BCBB34-DD0D-6F48-74F0-660834539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588" y="730250"/>
            <a:ext cx="3371850" cy="2860675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FCF70FA-28DA-7188-C5C4-B27630CC9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7588" y="3659188"/>
            <a:ext cx="3371850" cy="2632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E84BFE-6BA2-572C-159A-C601A374CE4D}"/>
              </a:ext>
            </a:extLst>
          </p:cNvPr>
          <p:cNvSpPr/>
          <p:nvPr/>
        </p:nvSpPr>
        <p:spPr>
          <a:xfrm>
            <a:off x="0" y="0"/>
            <a:ext cx="3718517" cy="6858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981B2-3820-237D-F137-C1F4E3A0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27" y="89103"/>
            <a:ext cx="2780088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Machine Learning: Decision Tree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0A46D0-8109-0042-F3AB-A3BC3EC9FB11}"/>
              </a:ext>
            </a:extLst>
          </p:cNvPr>
          <p:cNvCxnSpPr>
            <a:cxnSpLocks/>
          </p:cNvCxnSpPr>
          <p:nvPr/>
        </p:nvCxnSpPr>
        <p:spPr>
          <a:xfrm>
            <a:off x="305927" y="3793390"/>
            <a:ext cx="60148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CA279AF-94A7-39C9-56DB-57E77EAE5967}"/>
              </a:ext>
            </a:extLst>
          </p:cNvPr>
          <p:cNvSpPr txBox="1">
            <a:spLocks/>
          </p:cNvSpPr>
          <p:nvPr/>
        </p:nvSpPr>
        <p:spPr>
          <a:xfrm>
            <a:off x="253745" y="3914768"/>
            <a:ext cx="3211026" cy="806815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400" dirty="0">
                <a:latin typeface="Raleway" pitchFamily="2" charset="0"/>
              </a:rPr>
              <a:t>Primary Source, State and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371422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688EE4-5CBB-D46F-CB9A-F7BA99E9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C981B2-3820-237D-F137-C1F4E3A0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Machine Learning Technique: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35E6A1-C4F8-AA86-3602-1CC025DFFAFD}"/>
              </a:ext>
            </a:extLst>
          </p:cNvPr>
          <p:cNvSpPr txBox="1">
            <a:spLocks/>
          </p:cNvSpPr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800" dirty="0">
                <a:latin typeface="Raleway" pitchFamily="2" charset="0"/>
              </a:rPr>
              <a:t>Classification </a:t>
            </a:r>
            <a:r>
              <a:rPr lang="en-US" sz="1800" dirty="0" err="1">
                <a:latin typeface="Raleway" pitchFamily="2" charset="0"/>
              </a:rPr>
              <a:t>PrimSource</a:t>
            </a:r>
            <a:endParaRPr lang="en-US" sz="1800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B7308-6068-0EFE-C28E-C7141493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68" y="249972"/>
            <a:ext cx="3696707" cy="1450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FA0F6C-E007-0971-86E3-ABFB4C1F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69" y="502741"/>
            <a:ext cx="4763165" cy="228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8DF910-4028-DF9E-8F7A-06154B42C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7" y="2294092"/>
            <a:ext cx="5144218" cy="2191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F6D849-D522-A446-FC3F-9D49190BD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572" y="2658379"/>
            <a:ext cx="7669425" cy="7644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6750C7-94CF-C3B7-0E9E-E0DE6E43A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864" y="915698"/>
            <a:ext cx="6686030" cy="6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6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00863F-957F-BBD0-0F59-15D41919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B0E619-004F-A4FC-07AD-945D3E037E76}"/>
              </a:ext>
            </a:extLst>
          </p:cNvPr>
          <p:cNvSpPr/>
          <p:nvPr/>
        </p:nvSpPr>
        <p:spPr>
          <a:xfrm>
            <a:off x="1" y="4535424"/>
            <a:ext cx="12192000" cy="23225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96564-716D-7FA4-AFC4-E77C3CA7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13" y="320040"/>
            <a:ext cx="4794269" cy="3895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86559-EB77-23BD-3013-75898AE0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73" y="320040"/>
            <a:ext cx="4915261" cy="3895344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02D01-046F-B5BE-BA1D-B7D922D5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4784481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solidFill>
                  <a:schemeClr val="tx1"/>
                </a:solidFill>
                <a:effectLst>
                  <a:outerShdw blurRad="508000" dist="381000" dir="5400000" algn="t" rotWithShape="0">
                    <a:prstClr val="black">
                      <a:alpha val="30000"/>
                    </a:prstClr>
                  </a:outerShdw>
                </a:effectLst>
                <a:latin typeface="Raleway" pitchFamily="2" charset="0"/>
                <a:cs typeface="Times New Roman"/>
              </a:rPr>
              <a:t>Random Forest: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36135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9932</TotalTime>
  <Words>613</Words>
  <Application>Microsoft Office PowerPoint</Application>
  <PresentationFormat>Widescreen</PresentationFormat>
  <Paragraphs>77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Arial</vt:lpstr>
      <vt:lpstr>Calibri</vt:lpstr>
      <vt:lpstr>Courier New</vt:lpstr>
      <vt:lpstr>Montserrat Medium</vt:lpstr>
      <vt:lpstr>Raleway</vt:lpstr>
      <vt:lpstr>Raleway Black</vt:lpstr>
      <vt:lpstr>Symbol</vt:lpstr>
      <vt:lpstr>Office Theme</vt:lpstr>
      <vt:lpstr>Supervised Learning for Power Plant Energy Generation in the US Python Vs ArcGIS</vt:lpstr>
      <vt:lpstr>Dataset Visualization</vt:lpstr>
      <vt:lpstr>Data Set Description</vt:lpstr>
      <vt:lpstr>Preprocessing Techniques: Feature Selection &amp; Standardization</vt:lpstr>
      <vt:lpstr>Machine Learning Technique: Decision Tree</vt:lpstr>
      <vt:lpstr>Machine Learning: Decision Tree Visualization</vt:lpstr>
      <vt:lpstr>Machine Learning: Decision Tree </vt:lpstr>
      <vt:lpstr>Machine Learning Technique: Random Forest</vt:lpstr>
      <vt:lpstr>Random Forest: Feature importance</vt:lpstr>
      <vt:lpstr>Distribution Results by Prime Source and State</vt:lpstr>
      <vt:lpstr>Distribution Results by Prime Source and State</vt:lpstr>
      <vt:lpstr>Non-Renewable Energy – Heat Maps</vt:lpstr>
      <vt:lpstr>Renewable Energy – Heat Maps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Data Mining on  World Data</dc:title>
  <dc:creator>Ang Dorje Sherpa</dc:creator>
  <cp:lastModifiedBy>James Lucero</cp:lastModifiedBy>
  <cp:revision>10</cp:revision>
  <dcterms:created xsi:type="dcterms:W3CDTF">2023-10-05T01:47:30Z</dcterms:created>
  <dcterms:modified xsi:type="dcterms:W3CDTF">2024-04-09T22:03:25Z</dcterms:modified>
</cp:coreProperties>
</file>